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1" r:id="rId5"/>
    <p:sldId id="282" r:id="rId6"/>
    <p:sldId id="260" r:id="rId7"/>
    <p:sldId id="283" r:id="rId8"/>
    <p:sldId id="274" r:id="rId9"/>
    <p:sldId id="277" r:id="rId10"/>
    <p:sldId id="268" r:id="rId11"/>
    <p:sldId id="264" r:id="rId12"/>
    <p:sldId id="269" r:id="rId13"/>
    <p:sldId id="284" r:id="rId14"/>
    <p:sldId id="276" r:id="rId15"/>
    <p:sldId id="278" r:id="rId16"/>
    <p:sldId id="285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BA4C-C67F-4E9C-B8CA-C21F27E7373B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0E31-BE1B-44EB-81FA-4F00F25A8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5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CA05-D2D5-44D6-94A9-366A4E6F1AA8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E08E-1638-4EB2-AECC-E84604676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9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F2EF-3E99-42A2-8DE5-AE1A7E8E7CC8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0968-C56C-4CC3-83C8-2BD802619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8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CC96-6A56-4420-94D6-B2F313552307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6743-3BD3-4694-A6E1-0D5770905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F460-C703-4933-B692-E27889E12CA5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76E2-2BE5-47F8-A51B-5ACE6B7D8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4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D493-889D-4138-A9BB-938D3EEE26BE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459C-3C47-42B1-A37C-9F4FF9CE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49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E41B-78D9-4553-9E79-735AD6BB3DDC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EE3F-65FB-4F88-8036-70374DACA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3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077B-1C6F-468A-A607-5BAC6763772E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31BD-3A61-4C23-AC46-97FCBB0B5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86E8-90F4-4383-9BBF-9BECD6E48565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9053-45D3-43EB-A81E-3FBF6E0BD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6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F07F-0BD3-4AF3-B0FD-43874B022E9D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901A-E412-4499-A2DD-FB5130037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3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272E-2708-4AC3-B5AE-5639E3369B39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5B6E-5872-4DE5-AA8A-56058841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3C15F-761E-4340-A46A-764148A13AFA}" type="datetime1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2D655-8518-4EF4-AB69-B77CE10E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jpeg"/><Relationship Id="rId4" Type="http://schemas.microsoft.com/office/2007/relationships/hdphoto" Target="../media/hdphoto13.wdp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jpeg"/><Relationship Id="rId4" Type="http://schemas.microsoft.com/office/2007/relationships/hdphoto" Target="../media/hdphoto13.wdp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4.jpeg"/><Relationship Id="rId4" Type="http://schemas.microsoft.com/office/2007/relationships/hdphoto" Target="../media/hdphoto16.wdp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4.jpeg"/><Relationship Id="rId4" Type="http://schemas.microsoft.com/office/2007/relationships/hdphoto" Target="../media/hdphoto16.wdp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jpeg"/><Relationship Id="rId4" Type="http://schemas.microsoft.com/office/2007/relationships/hdphoto" Target="../media/hdphoto13.wdp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jpeg"/><Relationship Id="rId4" Type="http://schemas.microsoft.com/office/2007/relationships/hdphoto" Target="../media/hdphoto7.wdp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7544" y="214290"/>
            <a:ext cx="8280920" cy="59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7" tIns="45690" rIns="91377" bIns="456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ПО ДЕЛАМ ГРАЖДАНСКОЙ ОБОРОНЫ </a:t>
            </a: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ЧРЕЗВЫЧАЙНЫМ СИТУАЦИЯМ РЕСПУБЛИКИ ТАТАРСТАН</a:t>
            </a: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/>
              <a:t>О создании и поддержании в состоянии готовности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локальных </a:t>
            </a:r>
            <a:r>
              <a:rPr lang="ru-RU" sz="3200" b="1" dirty="0" smtClean="0"/>
              <a:t>систем оповещения </a:t>
            </a:r>
          </a:p>
          <a:p>
            <a:pPr algn="ctr"/>
            <a:r>
              <a:rPr lang="ru-RU" sz="3200" b="1" dirty="0" smtClean="0"/>
              <a:t>на </a:t>
            </a:r>
            <a:r>
              <a:rPr lang="ru-RU" sz="3200" b="1" dirty="0" smtClean="0"/>
              <a:t>территории Республики Татарстан</a:t>
            </a: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делам гражданской обороны и чрезвычайным ситуациям Республики Татарстан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Степущенко Олег Александрович</a:t>
            </a: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ctr" eaLnBrk="1" fontAlgn="base" hangingPunct="1">
              <a:spcBef>
                <a:spcPct val="0"/>
              </a:spcBef>
              <a:spcAft>
                <a:spcPct val="0"/>
              </a:spcAft>
              <a:tabLst>
                <a:tab pos="8972550" algn="l"/>
              </a:tabLst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Казань</a:t>
            </a:r>
          </a:p>
        </p:txBody>
      </p:sp>
      <p:pic>
        <p:nvPicPr>
          <p:cNvPr id="6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22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165304"/>
            <a:ext cx="648072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10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562" r="15337" b="13187"/>
          <a:stretch/>
        </p:blipFill>
        <p:spPr bwMode="auto">
          <a:xfrm>
            <a:off x="755576" y="1196752"/>
            <a:ext cx="7632848" cy="5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 rot="1061863">
            <a:off x="4100637" y="3548822"/>
            <a:ext cx="611676" cy="5933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35696" y="1412776"/>
            <a:ext cx="5184575" cy="504056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84766" y="2127200"/>
            <a:ext cx="3643418" cy="353404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270985" y="2814104"/>
            <a:ext cx="2243683" cy="216024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187" descr="плам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43" y="3557577"/>
            <a:ext cx="214549" cy="4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979712" y="214290"/>
            <a:ext cx="5093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СХЕМА ОПОВЕЩЕНИЯ 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 ПРЕДЕЛАМИ ПРЕДПРИЯТИЯ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>
            <a:endCxn id="3" idx="2"/>
          </p:cNvCxnSpPr>
          <p:nvPr/>
        </p:nvCxnSpPr>
        <p:spPr>
          <a:xfrm flipH="1">
            <a:off x="1835696" y="3933056"/>
            <a:ext cx="2449747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0012" y="3356992"/>
            <a:ext cx="104387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2,5 км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204"/>
          <p:cNvSpPr>
            <a:spLocks noChangeShapeType="1"/>
          </p:cNvSpPr>
          <p:nvPr/>
        </p:nvSpPr>
        <p:spPr bwMode="auto">
          <a:xfrm>
            <a:off x="4526241" y="4005063"/>
            <a:ext cx="3304771" cy="209490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7415014" y="6171977"/>
            <a:ext cx="757386" cy="281359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7954" tIns="63980" rIns="127954" bIns="63980" anchor="ctr"/>
          <a:lstStyle>
            <a:lvl1pPr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ЕДДС</a:t>
            </a:r>
          </a:p>
        </p:txBody>
      </p:sp>
    </p:spTree>
    <p:extLst>
      <p:ext uri="{BB962C8B-B14F-4D97-AF65-F5344CB8AC3E}">
        <p14:creationId xmlns:p14="http://schemas.microsoft.com/office/powerpoint/2010/main" val="2083962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8" grpId="0" animBg="1"/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" b="8487"/>
          <a:stretch/>
        </p:blipFill>
        <p:spPr>
          <a:xfrm>
            <a:off x="827584" y="2333625"/>
            <a:ext cx="2736304" cy="239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15208"/>
            <a:ext cx="3619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1" y="3739852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9552" y="1340768"/>
            <a:ext cx="79928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Разработка Технического задания на проектирование ЛСО ( в течение </a:t>
            </a:r>
            <a:r>
              <a:rPr lang="ru-RU" sz="2400" dirty="0" smtClean="0"/>
              <a:t>2016 </a:t>
            </a:r>
            <a:r>
              <a:rPr lang="ru-RU" sz="2400" dirty="0"/>
              <a:t>года</a:t>
            </a:r>
            <a:r>
              <a:rPr lang="ru-RU" sz="2400" dirty="0" smtClean="0"/>
              <a:t>).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Согласование с ГУ МЧС России по РТ , МЧС РТ технического задания (в течение </a:t>
            </a:r>
            <a:r>
              <a:rPr lang="ru-RU" sz="2400" dirty="0" smtClean="0"/>
              <a:t>2016 </a:t>
            </a:r>
            <a:r>
              <a:rPr lang="ru-RU" sz="2400" dirty="0"/>
              <a:t>г</a:t>
            </a:r>
            <a:r>
              <a:rPr lang="ru-RU" sz="2400" dirty="0" smtClean="0"/>
              <a:t>.)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Разработка проектных решений создания (реконструкции, модернизации) ЛСО</a:t>
            </a:r>
            <a:r>
              <a:rPr lang="ru-RU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Проведение строительно-монтажных работ</a:t>
            </a:r>
            <a:r>
              <a:rPr lang="ru-RU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Проведение пуско-наладочных работ</a:t>
            </a:r>
            <a:r>
              <a:rPr lang="ru-RU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Ввод ЛСО в эксплуатацию (до конца 2016 года).</a:t>
            </a:r>
          </a:p>
          <a:p>
            <a:r>
              <a:rPr lang="ru-RU" sz="2400" dirty="0"/>
              <a:t> </a:t>
            </a:r>
            <a:endParaRPr lang="ru-RU" sz="2400" dirty="0">
              <a:effectLst/>
            </a:endParaRPr>
          </a:p>
        </p:txBody>
      </p:sp>
      <p:pic>
        <p:nvPicPr>
          <p:cNvPr id="8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СОЗДАНИЯ 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ЛОКАЛЬНЫХ СИСТЕМ ОПОВЕЩЕНИЯ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1156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11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" b="8487"/>
          <a:stretch/>
        </p:blipFill>
        <p:spPr>
          <a:xfrm>
            <a:off x="827584" y="2333625"/>
            <a:ext cx="2736304" cy="239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15208"/>
            <a:ext cx="3619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1" y="3739852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5554" y="1351500"/>
            <a:ext cx="817290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ЗАО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Алойл</a:t>
            </a:r>
            <a:r>
              <a:rPr lang="ru-RU" sz="2400" b="1" i="1" dirty="0" smtClean="0"/>
              <a:t>»</a:t>
            </a:r>
            <a:r>
              <a:rPr lang="ru-RU" sz="2400" b="1" i="1" dirty="0" smtClean="0"/>
              <a:t>, 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ЗАО </a:t>
            </a:r>
            <a:r>
              <a:rPr lang="ru-RU" sz="2400" b="1" i="1" dirty="0"/>
              <a:t>«</a:t>
            </a:r>
            <a:r>
              <a:rPr lang="ru-RU" sz="2400" b="1" i="1" dirty="0" err="1"/>
              <a:t>Татпроф</a:t>
            </a:r>
            <a:r>
              <a:rPr lang="ru-RU" sz="2400" b="1" i="1" dirty="0"/>
              <a:t>»,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ОАО </a:t>
            </a:r>
            <a:r>
              <a:rPr lang="ru-RU" sz="2400" b="1" i="1" dirty="0" smtClean="0"/>
              <a:t>«</a:t>
            </a:r>
            <a:r>
              <a:rPr lang="ru-RU" sz="2400" b="1" i="1" dirty="0"/>
              <a:t>Генерирующая компания»,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/>
              <a:t>ПАО </a:t>
            </a:r>
            <a:r>
              <a:rPr lang="ru-RU" sz="2400" b="1" i="1" dirty="0" smtClean="0"/>
              <a:t>«Казаньоргсинтез</a:t>
            </a:r>
            <a:r>
              <a:rPr lang="ru-RU" sz="2400" b="1" i="1" dirty="0"/>
              <a:t>»</a:t>
            </a:r>
            <a:r>
              <a:rPr lang="ru-RU" sz="2400" b="1" i="1" dirty="0" smtClean="0"/>
              <a:t>,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/>
              <a:t>ОАО </a:t>
            </a:r>
            <a:r>
              <a:rPr lang="ru-RU" sz="2400" b="1" i="1" dirty="0" smtClean="0"/>
              <a:t>«КАМАЗ</a:t>
            </a:r>
            <a:r>
              <a:rPr lang="ru-RU" sz="2400" b="1" i="1" dirty="0"/>
              <a:t>»</a:t>
            </a:r>
            <a:r>
              <a:rPr lang="ru-RU" sz="2400" b="1" i="1" dirty="0" smtClean="0"/>
              <a:t>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/>
              <a:t>ООО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Иделхим</a:t>
            </a:r>
            <a:r>
              <a:rPr lang="ru-RU" sz="2400" b="1" i="1" dirty="0"/>
              <a:t>»</a:t>
            </a:r>
            <a:r>
              <a:rPr lang="ru-RU" sz="2400" b="1" i="1" dirty="0" smtClean="0"/>
              <a:t>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ООО «Татнефть АЗС-Центр</a:t>
            </a:r>
            <a:r>
              <a:rPr lang="ru-RU" sz="2400" b="1" i="1" dirty="0"/>
              <a:t>»</a:t>
            </a:r>
            <a:r>
              <a:rPr lang="ru-RU" sz="2400" b="1" i="1" dirty="0" smtClean="0"/>
              <a:t>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ООО «</a:t>
            </a:r>
            <a:r>
              <a:rPr lang="ru-RU" sz="2400" b="1" i="1" dirty="0" err="1" smtClean="0"/>
              <a:t>Чулман</a:t>
            </a:r>
            <a:r>
              <a:rPr lang="ru-RU" sz="2400" b="1" i="1" dirty="0" smtClean="0"/>
              <a:t>-транс</a:t>
            </a:r>
            <a:r>
              <a:rPr lang="ru-RU" sz="2400" b="1" i="1" dirty="0"/>
              <a:t>»</a:t>
            </a:r>
            <a:r>
              <a:rPr lang="ru-RU" sz="2400" b="1" i="1" dirty="0" smtClean="0"/>
              <a:t>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ФКП «Казанский </a:t>
            </a:r>
            <a:r>
              <a:rPr lang="ru-RU" sz="2400" b="1" i="1" dirty="0"/>
              <a:t>пороховой </a:t>
            </a:r>
            <a:r>
              <a:rPr lang="ru-RU" sz="2400" b="1" i="1" dirty="0" smtClean="0"/>
              <a:t>завод</a:t>
            </a:r>
            <a:r>
              <a:rPr lang="ru-RU" sz="2400" b="1" i="1" dirty="0"/>
              <a:t>»</a:t>
            </a:r>
            <a:r>
              <a:rPr lang="ru-RU" sz="2400" b="1" i="1" dirty="0" smtClean="0"/>
              <a:t>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ООО «</a:t>
            </a:r>
            <a:r>
              <a:rPr lang="ru-RU" sz="2400" b="1" i="1" dirty="0" err="1" smtClean="0"/>
              <a:t>Менделеевсказот</a:t>
            </a:r>
            <a:r>
              <a:rPr lang="ru-RU" sz="2400" b="1" i="1" dirty="0" smtClean="0"/>
              <a:t>«, </a:t>
            </a:r>
            <a:r>
              <a:rPr lang="ru-RU" sz="2400" b="1" i="1" dirty="0"/>
              <a:t>ОАО </a:t>
            </a:r>
            <a:r>
              <a:rPr lang="ru-RU" sz="2400" b="1" i="1" dirty="0" smtClean="0"/>
              <a:t>«КЗСК</a:t>
            </a:r>
            <a:r>
              <a:rPr lang="ru-RU" sz="2400" b="1" i="1" dirty="0"/>
              <a:t>»</a:t>
            </a:r>
            <a:r>
              <a:rPr lang="ru-RU" sz="2400" b="1" i="1" dirty="0" smtClean="0"/>
              <a:t>,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ОАО </a:t>
            </a:r>
            <a:r>
              <a:rPr lang="ru-RU" sz="2400" b="1" i="1" dirty="0" smtClean="0"/>
              <a:t>«Химзавод </a:t>
            </a:r>
            <a:r>
              <a:rPr lang="ru-RU" sz="2400" b="1" i="1" dirty="0"/>
              <a:t>им. Л.Я. </a:t>
            </a:r>
            <a:r>
              <a:rPr lang="ru-RU" sz="2400" b="1" i="1" dirty="0"/>
              <a:t>Карпова»,</a:t>
            </a:r>
            <a:endParaRPr lang="ru-RU" sz="24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/>
              <a:t>ОАО </a:t>
            </a:r>
            <a:r>
              <a:rPr lang="ru-RU" sz="2400" b="1" i="1" dirty="0"/>
              <a:t>«ТАИФ-НК»,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ООО </a:t>
            </a:r>
            <a:r>
              <a:rPr lang="ru-RU" sz="2400" b="1" i="1" dirty="0"/>
              <a:t>«ТНГ-Групп»,</a:t>
            </a:r>
            <a:endParaRPr lang="ru-RU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/>
              <a:t>ООО </a:t>
            </a:r>
            <a:r>
              <a:rPr lang="ru-RU" sz="2400" b="1" i="1" dirty="0"/>
              <a:t>«Фоника-Гипс».</a:t>
            </a:r>
            <a:endParaRPr lang="ru-RU" sz="2400" b="1" dirty="0">
              <a:effectLst/>
            </a:endParaRPr>
          </a:p>
        </p:txBody>
      </p:sp>
      <p:pic>
        <p:nvPicPr>
          <p:cNvPr id="8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3326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сообщившие о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ввода </a:t>
            </a:r>
            <a:r>
              <a:rPr lang="ru-RU" alt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ЛСО в эксплуатацию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1156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3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277474" cy="21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>
            <a:off x="2768408" y="3212976"/>
            <a:ext cx="3387767" cy="236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6284"/>
            <a:ext cx="3579668" cy="238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9310" y="6492875"/>
            <a:ext cx="560284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13</a:t>
            </a:fld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142852"/>
            <a:ext cx="7656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Крупнейшие организации, эксплуатирующие опасные </a:t>
            </a:r>
          </a:p>
          <a:p>
            <a:pPr algn="ctr"/>
            <a:r>
              <a:rPr lang="ru-RU" sz="2400" b="1" dirty="0" smtClean="0"/>
              <a:t>производственные объекты 1 и 2 класса опасности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89592"/>
              </p:ext>
            </p:extLst>
          </p:nvPr>
        </p:nvGraphicFramePr>
        <p:xfrm>
          <a:off x="201294" y="1114258"/>
          <a:ext cx="8763194" cy="519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690"/>
                <a:gridCol w="1152128"/>
                <a:gridCol w="1152128"/>
                <a:gridCol w="72008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предприятия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класс опасности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класс опасности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ЛСО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 с ограниченной ответственностью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«Газпром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трансгаз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Казань»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Открытое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«Татнефть»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имени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В.Д.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Шашина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Данные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x-none" sz="1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представлены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Открытое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«Северо-Западные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магистральные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нефтепроводы»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Данные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x-none" sz="1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представлены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Публичное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«Нижнекамскнефтехим»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Данные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представлены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Открытое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«Средне-Волжский </a:t>
                      </a:r>
                      <a:r>
                        <a:rPr lang="ru-RU" sz="16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Транснефтепродукт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Данные 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x-none" sz="1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представлены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Казанское открытое акционерное общество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«Органический синтез»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Открытое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«ТАИФ-НК»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Открытое акционерное общество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Татнефтепром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Зюзеевнефть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9451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277474" cy="21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>
            <a:off x="2768408" y="3212976"/>
            <a:ext cx="3387767" cy="236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6284"/>
            <a:ext cx="3579668" cy="238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9310" y="6492875"/>
            <a:ext cx="560284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14</a:t>
            </a:fld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5687" y="142852"/>
            <a:ext cx="6988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Организации эксплуатирующие гидротехнические</a:t>
            </a:r>
          </a:p>
          <a:p>
            <a:pPr algn="ctr"/>
            <a:r>
              <a:rPr lang="ru-RU" sz="2400" b="1" dirty="0" smtClean="0"/>
              <a:t>сооружения </a:t>
            </a:r>
            <a:r>
              <a:rPr lang="en-US" sz="2400" b="1" dirty="0" smtClean="0"/>
              <a:t>I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класса опасности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88616"/>
              </p:ext>
            </p:extLst>
          </p:nvPr>
        </p:nvGraphicFramePr>
        <p:xfrm>
          <a:off x="216000" y="2634540"/>
          <a:ext cx="8748486" cy="176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899"/>
                <a:gridCol w="1227943"/>
                <a:gridCol w="1224136"/>
                <a:gridCol w="720080"/>
                <a:gridCol w="12094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организации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класс опасности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класс опасности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Наличие ЛСО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МУП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«Водоканал«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Казань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(Гидротехнические сооружения)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ОАО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«Генерирующая компания«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Заинская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ГРЭС, Нижнекамская ГЭС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210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" b="8487"/>
          <a:stretch/>
        </p:blipFill>
        <p:spPr>
          <a:xfrm>
            <a:off x="827584" y="2333625"/>
            <a:ext cx="2736304" cy="239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15208"/>
            <a:ext cx="3619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1" y="3739852"/>
            <a:ext cx="3137925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36052" y="2143244"/>
            <a:ext cx="79928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 smtClean="0"/>
              <a:t>Дополнения:</a:t>
            </a:r>
          </a:p>
          <a:p>
            <a:endParaRPr lang="ru-RU" sz="28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Акт </a:t>
            </a:r>
            <a:r>
              <a:rPr lang="ru-RU" sz="2400" dirty="0"/>
              <a:t>о приемке в эксплуатацию ЛСО, принятый решением соответствующей комиссии 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протокол испытаний ЛСО принятый решением соответствующей комиссии</a:t>
            </a:r>
            <a:endParaRPr lang="ru-RU" sz="2400" dirty="0">
              <a:effectLst/>
            </a:endParaRPr>
          </a:p>
        </p:txBody>
      </p:sp>
      <p:pic>
        <p:nvPicPr>
          <p:cNvPr id="8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Федеральной службы по экологическому, технологическому и атомному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ноября 2005 г. № 893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1156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15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99592" y="2924944"/>
            <a:ext cx="7560840" cy="8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prstClr val="black"/>
                </a:solidFill>
                <a:latin typeface="Arial" charset="0"/>
              </a:rPr>
              <a:t>Благодарю за внимание!</a:t>
            </a:r>
          </a:p>
        </p:txBody>
      </p:sp>
      <p:pic>
        <p:nvPicPr>
          <p:cNvPr id="6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0" y="-7937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545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НОРМАТИВНО-ПРАВОВЫЕ АКТЫ 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" y="2132856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368862" cy="251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5220072" y="3814911"/>
            <a:ext cx="3168352" cy="23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99891" y="836712"/>
            <a:ext cx="7896388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i="1" u="sng" dirty="0" smtClean="0"/>
              <a:t>Федеральные законы:</a:t>
            </a:r>
          </a:p>
          <a:p>
            <a:endParaRPr lang="ru-RU" sz="1600" b="1" u="sng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«</a:t>
            </a:r>
            <a:r>
              <a:rPr lang="ru-RU" sz="1700" dirty="0" smtClean="0"/>
              <a:t>О </a:t>
            </a:r>
            <a:r>
              <a:rPr lang="ru-RU" sz="1700" dirty="0"/>
              <a:t>защите населения и территорий от чрезвычайных ситуаций природного и техногенного </a:t>
            </a:r>
            <a:r>
              <a:rPr lang="ru-RU" sz="1700" dirty="0" smtClean="0"/>
              <a:t>характера» </a:t>
            </a:r>
            <a:r>
              <a:rPr lang="ru-RU" sz="1700" dirty="0"/>
              <a:t>№ 68-ФЗ от 21.12.1994 года (ст.14 </a:t>
            </a:r>
            <a:r>
              <a:rPr lang="ru-RU" sz="1700" dirty="0" err="1"/>
              <a:t>п.г</a:t>
            </a:r>
            <a:r>
              <a:rPr lang="ru-RU" sz="1700" dirty="0" smtClean="0"/>
              <a:t>);</a:t>
            </a:r>
          </a:p>
          <a:p>
            <a:r>
              <a:rPr lang="ru-RU" sz="17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«</a:t>
            </a:r>
            <a:r>
              <a:rPr lang="ru-RU" sz="1700" dirty="0" smtClean="0"/>
              <a:t>О </a:t>
            </a:r>
            <a:r>
              <a:rPr lang="ru-RU" sz="1700" dirty="0"/>
              <a:t>гражданской </a:t>
            </a:r>
            <a:r>
              <a:rPr lang="ru-RU" sz="1700" dirty="0" smtClean="0"/>
              <a:t>обороне» </a:t>
            </a:r>
            <a:r>
              <a:rPr lang="ru-RU" sz="1700" dirty="0"/>
              <a:t>№ 28-ФЗ от 12.02.1998 года (ст.9 п.3</a:t>
            </a:r>
            <a:r>
              <a:rPr lang="ru-RU" sz="1700" dirty="0" smtClean="0"/>
              <a:t>);</a:t>
            </a:r>
          </a:p>
          <a:p>
            <a:endParaRPr lang="ru-RU" sz="17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«О </a:t>
            </a:r>
            <a:r>
              <a:rPr lang="ru-RU" sz="1700" dirty="0"/>
              <a:t>безопасности гидротехнических </a:t>
            </a:r>
            <a:r>
              <a:rPr lang="ru-RU" sz="1700" dirty="0" smtClean="0"/>
              <a:t>сооружений» </a:t>
            </a:r>
            <a:r>
              <a:rPr lang="ru-RU" sz="1700" dirty="0"/>
              <a:t>№ 117-ФЗ от 21 июля 1997 г. (ст.9</a:t>
            </a:r>
            <a:r>
              <a:rPr lang="ru-RU" sz="1700" dirty="0" smtClean="0"/>
              <a:t>);</a:t>
            </a:r>
          </a:p>
          <a:p>
            <a:endParaRPr lang="ru-RU" sz="17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«О </a:t>
            </a:r>
            <a:r>
              <a:rPr lang="ru-RU" sz="1700" dirty="0"/>
              <a:t>промышленной безопасности опасных производственных </a:t>
            </a:r>
            <a:r>
              <a:rPr lang="ru-RU" sz="1700" dirty="0" smtClean="0"/>
              <a:t>объектов» </a:t>
            </a:r>
            <a:r>
              <a:rPr lang="ru-RU" sz="1700" dirty="0"/>
              <a:t>№116-ФЗ от 21.07.1997 г. (ст.10 п</a:t>
            </a:r>
            <a:r>
              <a:rPr lang="ru-RU" sz="1700" dirty="0" smtClean="0"/>
              <a:t>.).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700" dirty="0" smtClean="0"/>
          </a:p>
          <a:p>
            <a:r>
              <a:rPr lang="ru-RU" sz="2000" i="1" u="sng" dirty="0" smtClean="0"/>
              <a:t>Постановления </a:t>
            </a:r>
            <a:r>
              <a:rPr lang="ru-RU" sz="2000" i="1" u="sng" dirty="0"/>
              <a:t>Правительства Российской Федерации:</a:t>
            </a:r>
          </a:p>
          <a:p>
            <a:endParaRPr lang="ru-RU" sz="17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«О </a:t>
            </a:r>
            <a:r>
              <a:rPr lang="ru-RU" sz="1700" dirty="0"/>
              <a:t>создании локальных систем оповещения в районах размещения потенциально опасных </a:t>
            </a:r>
            <a:r>
              <a:rPr lang="ru-RU" sz="1700" dirty="0" smtClean="0"/>
              <a:t>объектов» </a:t>
            </a:r>
            <a:r>
              <a:rPr lang="ru-RU" sz="1700" dirty="0"/>
              <a:t>от 1 марта 1993 г. № 178;</a:t>
            </a:r>
          </a:p>
          <a:p>
            <a:endParaRPr lang="ru-RU" sz="17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1700" dirty="0" smtClean="0"/>
              <a:t>«О </a:t>
            </a:r>
            <a:r>
              <a:rPr lang="ru-RU" sz="1700" dirty="0"/>
              <a:t>порядке организации мероприятий по предупреждению и ликвидации разливов нефти и нефтепродуктов на территории </a:t>
            </a:r>
            <a:r>
              <a:rPr lang="ru-RU" sz="1700" dirty="0" smtClean="0"/>
              <a:t>РФ» </a:t>
            </a:r>
            <a:r>
              <a:rPr lang="ru-RU" sz="1700" dirty="0"/>
              <a:t>от 15 апреля 2002 г. </a:t>
            </a:r>
            <a:r>
              <a:rPr lang="ru-RU" sz="1700" dirty="0" smtClean="0"/>
              <a:t>№ 240 </a:t>
            </a:r>
            <a:r>
              <a:rPr lang="ru-RU" sz="1700" dirty="0"/>
              <a:t>(п.4</a:t>
            </a:r>
            <a:r>
              <a:rPr lang="ru-RU" sz="1700" dirty="0" smtClean="0"/>
              <a:t>).</a:t>
            </a:r>
            <a:endParaRPr lang="ru-RU" sz="1600" dirty="0"/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9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0" y="-7937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545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НОРМАТИВНО-ПРАВОВЫЕ АКТЫ 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" y="2132856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368862" cy="251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5220072" y="3814911"/>
            <a:ext cx="3168352" cy="23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99891" y="1124744"/>
            <a:ext cx="789638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i="1" u="sng" dirty="0" smtClean="0"/>
              <a:t>Ведомственные нормативные акты:</a:t>
            </a:r>
          </a:p>
          <a:p>
            <a:endParaRPr lang="ru-RU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Приказ МЧС РФ </a:t>
            </a:r>
            <a:r>
              <a:rPr lang="ru-RU" sz="1600" dirty="0" smtClean="0"/>
              <a:t>№ </a:t>
            </a:r>
            <a:r>
              <a:rPr lang="ru-RU" sz="1600" dirty="0"/>
              <a:t>422, </a:t>
            </a:r>
            <a:r>
              <a:rPr lang="ru-RU" sz="1600" dirty="0" err="1"/>
              <a:t>Мининформсвязи</a:t>
            </a:r>
            <a:r>
              <a:rPr lang="ru-RU" sz="1600" dirty="0"/>
              <a:t> РФ </a:t>
            </a:r>
            <a:r>
              <a:rPr lang="ru-RU" sz="1600" dirty="0" smtClean="0"/>
              <a:t>№ </a:t>
            </a:r>
            <a:r>
              <a:rPr lang="ru-RU" sz="1600" dirty="0"/>
              <a:t>90, Минкультуры РФ </a:t>
            </a:r>
            <a:r>
              <a:rPr lang="ru-RU" sz="1600" dirty="0" smtClean="0"/>
              <a:t>№ </a:t>
            </a:r>
            <a:r>
              <a:rPr lang="ru-RU" sz="1600" dirty="0"/>
              <a:t>376 от 25.07.2006 г.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Положения о системах оповещения </a:t>
            </a:r>
            <a:r>
              <a:rPr lang="ru-RU" sz="1600" dirty="0" smtClean="0"/>
              <a:t>населения»;</a:t>
            </a:r>
            <a:endParaRPr lang="ru-RU" sz="1600" dirty="0" smtClean="0"/>
          </a:p>
          <a:p>
            <a:endParaRPr lang="ru-RU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Приказ МЧС РФ </a:t>
            </a:r>
            <a:r>
              <a:rPr lang="ru-RU" sz="1600" dirty="0"/>
              <a:t>№</a:t>
            </a:r>
            <a:r>
              <a:rPr lang="ru-RU" sz="1600" dirty="0" smtClean="0"/>
              <a:t> </a:t>
            </a:r>
            <a:r>
              <a:rPr lang="ru-RU" sz="1600" dirty="0"/>
              <a:t>877, </a:t>
            </a:r>
            <a:r>
              <a:rPr lang="ru-RU" sz="1600" dirty="0" err="1"/>
              <a:t>Мининформсвязи</a:t>
            </a:r>
            <a:r>
              <a:rPr lang="ru-RU" sz="1600" dirty="0"/>
              <a:t> РФ </a:t>
            </a:r>
            <a:r>
              <a:rPr lang="ru-RU" sz="1600" dirty="0"/>
              <a:t>№</a:t>
            </a:r>
            <a:r>
              <a:rPr lang="ru-RU" sz="1600" dirty="0" smtClean="0"/>
              <a:t> </a:t>
            </a:r>
            <a:r>
              <a:rPr lang="ru-RU" sz="1600" dirty="0"/>
              <a:t>138, Минкультуры РФ </a:t>
            </a:r>
            <a:r>
              <a:rPr lang="ru-RU" sz="1600" dirty="0" smtClean="0"/>
              <a:t>№ </a:t>
            </a:r>
            <a:r>
              <a:rPr lang="ru-RU" sz="1600" dirty="0"/>
              <a:t>597 от 07.12.2005 г.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Положения по организации эксплуатационно-технического обслуживания систем оповещения </a:t>
            </a:r>
            <a:r>
              <a:rPr lang="ru-RU" sz="1600" dirty="0" smtClean="0"/>
              <a:t>населения».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600" dirty="0"/>
          </a:p>
          <a:p>
            <a:r>
              <a:rPr lang="ru-RU" sz="2000" i="1" u="sng" dirty="0" smtClean="0"/>
              <a:t>Методические рекомендация:</a:t>
            </a:r>
            <a:endParaRPr lang="ru-RU" sz="2000" i="1" u="sng" dirty="0"/>
          </a:p>
          <a:p>
            <a:endParaRPr lang="ru-RU" sz="1600" i="1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1600" dirty="0"/>
              <a:t>Методические рекомендации по созданию в районах размещения потенциально опасных объектов локальных систем оповещения (утв. МЧС РФ 24 декабря 2002 г</a:t>
            </a:r>
            <a:r>
              <a:rPr lang="ru-RU" sz="1600" dirty="0" smtClean="0"/>
              <a:t>.)</a:t>
            </a:r>
            <a:endParaRPr lang="ru-RU" sz="1600" dirty="0"/>
          </a:p>
          <a:p>
            <a:pPr marL="457200" indent="-457200">
              <a:buFont typeface="Wingdings" pitchFamily="2" charset="2"/>
              <a:buChar char="Ø"/>
            </a:pPr>
            <a:endParaRPr lang="ru-RU" sz="16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1600" dirty="0"/>
              <a:t>Методические рекомендации по реконструкции (созданию) региональных, местных и локальных систем оповещения на базе комплекса технических средств оповещения на цифровых сетях связи с IP-технологией и каналах кабельного телевидения (утв. МЧС России 27 декабря 2007 г</a:t>
            </a:r>
            <a:r>
              <a:rPr lang="ru-RU" sz="1600" dirty="0" smtClean="0"/>
              <a:t>.)</a:t>
            </a:r>
            <a:endParaRPr lang="ru-RU" sz="2400" dirty="0"/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3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0" y="-7937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6105" y="488454"/>
            <a:ext cx="7384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СТАТЬЯ 2 ФЕДЕРАЛЬНОГО ЗАКОНА № 404-ФЗ</a:t>
            </a:r>
            <a:endParaRPr lang="ru-RU" alt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" y="2132856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368862" cy="251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5220072" y="3814911"/>
            <a:ext cx="3168352" cy="23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99891" y="1515556"/>
            <a:ext cx="7804557" cy="38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algn="just">
              <a:lnSpc>
                <a:spcPct val="114000"/>
              </a:lnSpc>
            </a:pPr>
            <a:r>
              <a:rPr lang="ru-RU" sz="2400" b="1" dirty="0" smtClean="0"/>
              <a:t>Организации</a:t>
            </a:r>
            <a:r>
              <a:rPr lang="ru-RU" sz="2400" b="1" dirty="0"/>
              <a:t>, эксплуатирующие опасные производственные объекты I и II классов опасности, особо радиационно опасные и ядерно опасные производства и объекты, гидротехнические сооружения чрезвычайно высокой опасности и гидротехнические сооружения высокой опасности, создают и поддерживают в состоянии готовности локальные системы </a:t>
            </a:r>
            <a:r>
              <a:rPr lang="ru-RU" sz="2400" b="1" dirty="0" smtClean="0"/>
              <a:t>оповещения.</a:t>
            </a:r>
            <a:endParaRPr lang="ru-RU" sz="2400" b="1" dirty="0"/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6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5716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ОПАСНЫЕ ПРОИЗВОДСТВЕННЫЕ ОБЪЕКТЫ И ГИДРОТЕХНИЧЕСКИЕ СООРУЖЕНИЯ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КЛАССА ОПАСНОСТИ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" r="12136"/>
          <a:stretch/>
        </p:blipFill>
        <p:spPr>
          <a:xfrm>
            <a:off x="2483768" y="2609314"/>
            <a:ext cx="3571282" cy="247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9785"/>
          <a:stretch/>
        </p:blipFill>
        <p:spPr>
          <a:xfrm>
            <a:off x="4427984" y="3098457"/>
            <a:ext cx="3834362" cy="25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67544" y="1714488"/>
            <a:ext cx="813690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организации, эксплуатирующие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объекты;</a:t>
            </a:r>
            <a:endParaRPr lang="ru-RU" altLang="ru-R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532 опасных производственных объекта,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- 171 объект - </a:t>
            </a: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опасности;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- 361 объект - </a:t>
            </a: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опасности.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гидротехнических сооружений, в </a:t>
            </a:r>
            <a:r>
              <a:rPr lang="ru-RU" altLang="ru-RU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объекта - </a:t>
            </a: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опасности;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 объектов - </a:t>
            </a:r>
            <a:r>
              <a:rPr lang="en-US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опасности.</a:t>
            </a:r>
            <a:endParaRPr lang="ru-RU" altLang="ru-R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3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5716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ЛОКАЛЬНЫЕ СИСТЕМЫ ОПОВЕЩЕНИЯ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" r="12136"/>
          <a:stretch/>
        </p:blipFill>
        <p:spPr>
          <a:xfrm>
            <a:off x="2483768" y="2609314"/>
            <a:ext cx="3571282" cy="247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9785"/>
          <a:stretch/>
        </p:blipFill>
        <p:spPr>
          <a:xfrm>
            <a:off x="4427984" y="3098457"/>
            <a:ext cx="3834362" cy="25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83568" y="980728"/>
            <a:ext cx="813690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/>
              <a:t>Локальные системы оповещения предназначены для обеспечения доведения сигналов и информации оповещения до</a:t>
            </a:r>
            <a:r>
              <a:rPr lang="ru-RU" sz="2400" dirty="0" smtClean="0"/>
              <a:t>:</a:t>
            </a:r>
            <a:endParaRPr lang="ru-RU" sz="24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dirty="0" smtClean="0"/>
              <a:t>руководителей </a:t>
            </a:r>
            <a:r>
              <a:rPr lang="ru-RU" sz="2200" dirty="0"/>
              <a:t>и персонала объектов;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dirty="0" smtClean="0"/>
              <a:t>объектовых </a:t>
            </a:r>
            <a:r>
              <a:rPr lang="ru-RU" sz="2200" dirty="0"/>
              <a:t>сил и служб гражданской обороны</a:t>
            </a:r>
            <a:r>
              <a:rPr lang="ru-RU" sz="2200" dirty="0" smtClean="0"/>
              <a:t>;</a:t>
            </a:r>
          </a:p>
          <a:p>
            <a:pPr>
              <a:lnSpc>
                <a:spcPct val="150000"/>
              </a:lnSpc>
            </a:pPr>
            <a:endParaRPr lang="ru-RU" sz="8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руководителей </a:t>
            </a:r>
            <a:r>
              <a:rPr lang="ru-RU" sz="2200" dirty="0"/>
              <a:t>(дежурных служб) объектов (организаций), расположенных в зоне действия соответствующей локальной системы оповещения</a:t>
            </a:r>
            <a:r>
              <a:rPr lang="ru-RU" sz="2200" dirty="0" smtClean="0"/>
              <a:t>;</a:t>
            </a:r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оперативных </a:t>
            </a:r>
            <a:r>
              <a:rPr lang="ru-RU" sz="2200" dirty="0"/>
              <a:t>дежурных служб органов управления по делам гражданской обороны и чрезвычайным ситуациям субъекта Российской Федерации, города, городского района</a:t>
            </a:r>
            <a:r>
              <a:rPr lang="ru-RU" sz="2200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8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населения</a:t>
            </a:r>
            <a:r>
              <a:rPr lang="ru-RU" sz="2200" dirty="0"/>
              <a:t>, проживающего в зоне действия локальной системы оповещения</a:t>
            </a:r>
            <a:r>
              <a:rPr lang="ru-RU" sz="2400" dirty="0"/>
              <a:t>.</a:t>
            </a:r>
            <a:endParaRPr lang="ru-RU" sz="2400" dirty="0">
              <a:effectLst/>
            </a:endParaRPr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1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6" y="437763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ОРГАНИЗАЦИИ ВЫПУСКАЮЩИЕ ОБОРУДОВАНИЕ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ДЛЯ ОСНАЩЕНИЯ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ЛСО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1293"/>
            <a:ext cx="3096344" cy="206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" b="6497"/>
          <a:stretch/>
        </p:blipFill>
        <p:spPr>
          <a:xfrm>
            <a:off x="5749472" y="3614514"/>
            <a:ext cx="2422928" cy="204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39" y="2635349"/>
            <a:ext cx="261112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48551"/>
              </p:ext>
            </p:extLst>
          </p:nvPr>
        </p:nvGraphicFramePr>
        <p:xfrm>
          <a:off x="1187624" y="1336556"/>
          <a:ext cx="7063587" cy="5260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063587"/>
              </a:tblGrid>
              <a:tr h="3326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ОАО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«КЗТА»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Калуга)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ОАО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«КНИИТМУ»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Калуга)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ЗАО НПО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«Сенсор»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Ярославль)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54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ООО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«ИНКОМ»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Томск)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«Владимирский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завод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«Электроприбор»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Владимир)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«Комплексные системы»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Владимир)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ООО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Элес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Кировск)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ФГУП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«МГРС»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(г. Москва)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ЗАО НПФ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«Сигма»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Калуга)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«Арсенал спасения»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Москва)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ФГУП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«НИИР-СОНИИР»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Самара)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«Ижевский радиозавод»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Ижевск)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«Аргус-Спектр»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Санкт-Петербург) 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«Радий»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(г. Касли)</a:t>
                      </a: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7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b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Новочебоксарский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электромеханический </a:t>
                      </a: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завод»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363" marR="603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55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548680"/>
            <a:ext cx="7488831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34407" tIns="17203" rIns="34407" bIns="17203" anchor="ctr"/>
          <a:lstStyle/>
          <a:p>
            <a:pPr algn="ctr" defTabSz="8858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ЗОНЫ ДЕЙСТВИЯ ЛОКАЛЬНЫХ</a:t>
            </a:r>
          </a:p>
          <a:p>
            <a:pPr algn="ctr" defTabSz="8858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 ОПОВЕЩЕНИЯ </a:t>
            </a:r>
          </a:p>
          <a:p>
            <a:pPr algn="ctr" defTabSz="8858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3"/>
          <a:stretch/>
        </p:blipFill>
        <p:spPr>
          <a:xfrm>
            <a:off x="827584" y="1844824"/>
            <a:ext cx="3594026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94" y="2780928"/>
            <a:ext cx="3681697" cy="244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4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6" y="3501008"/>
            <a:ext cx="3782298" cy="254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67544" y="1412776"/>
            <a:ext cx="8208912" cy="426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algn="just">
              <a:lnSpc>
                <a:spcPct val="114000"/>
              </a:lnSpc>
            </a:pPr>
            <a:r>
              <a:rPr lang="ru-RU" sz="2400" b="1" dirty="0"/>
              <a:t>В</a:t>
            </a:r>
            <a:r>
              <a:rPr lang="ru-RU" sz="2400" b="1" dirty="0" smtClean="0"/>
              <a:t> </a:t>
            </a:r>
            <a:r>
              <a:rPr lang="ru-RU" sz="2400" b="1" dirty="0"/>
              <a:t>районах размещения опасных производственных объектов I и II классов опасности, гидротехнических сооружений чрезвычайно высокой опасности и гидротехнических сооружений высокой опасности - в зонах действия поражающих факторов аварий, определяемых в соответствии с законодательством Российской Федерации в декларациях промышленной безопасности и декларациях безопасности гидротехнических сооружений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25152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3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 bwMode="auto">
          <a:xfrm>
            <a:off x="-1" y="0"/>
            <a:ext cx="9144001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:\Documents and Settings\UserXP\Рабочий стол\Доклад СОЧИ_СЕНТЯБРЬ\Роза ветров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6000" y="216000"/>
            <a:ext cx="840105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1540000" sx="88000" sy="88000" algn="ctr" rotWithShape="0">
              <a:srgbClr val="000000"/>
            </a:outerShdw>
          </a:effec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611560" cy="365125"/>
          </a:xfrm>
        </p:spPr>
        <p:txBody>
          <a:bodyPr/>
          <a:lstStyle/>
          <a:p>
            <a:pPr algn="ctr">
              <a:defRPr/>
            </a:pPr>
            <a:fld id="{D8EEBF66-5086-4804-81F2-9AF275921E30}" type="slidenum">
              <a:rPr 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</a:t>
            </a:fld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4285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СХЕМА ОПОВЕЩЕНИЯ 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ТЕРРИТОРИИ ПРЕДПРИЯТИЯ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17961" r="17524" b="17476"/>
          <a:stretch/>
        </p:blipFill>
        <p:spPr bwMode="auto">
          <a:xfrm>
            <a:off x="781051" y="1226369"/>
            <a:ext cx="7477124" cy="53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7" descr="плам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59" y="3429000"/>
            <a:ext cx="214549" cy="4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533650" y="1704975"/>
            <a:ext cx="3810000" cy="3924300"/>
          </a:xfrm>
          <a:custGeom>
            <a:avLst/>
            <a:gdLst>
              <a:gd name="connsiteX0" fmla="*/ 0 w 3438525"/>
              <a:gd name="connsiteY0" fmla="*/ 1304925 h 3467100"/>
              <a:gd name="connsiteX1" fmla="*/ 1800225 w 3438525"/>
              <a:gd name="connsiteY1" fmla="*/ 3352800 h 3467100"/>
              <a:gd name="connsiteX2" fmla="*/ 1905000 w 3438525"/>
              <a:gd name="connsiteY2" fmla="*/ 3467100 h 3467100"/>
              <a:gd name="connsiteX3" fmla="*/ 3438525 w 3438525"/>
              <a:gd name="connsiteY3" fmla="*/ 2076450 h 3467100"/>
              <a:gd name="connsiteX4" fmla="*/ 1552575 w 3438525"/>
              <a:gd name="connsiteY4" fmla="*/ 0 h 3467100"/>
              <a:gd name="connsiteX5" fmla="*/ 0 w 3438525"/>
              <a:gd name="connsiteY5" fmla="*/ 1304925 h 3467100"/>
              <a:gd name="connsiteX0" fmla="*/ 0 w 3438525"/>
              <a:gd name="connsiteY0" fmla="*/ 1562100 h 3724275"/>
              <a:gd name="connsiteX1" fmla="*/ 1800225 w 3438525"/>
              <a:gd name="connsiteY1" fmla="*/ 3609975 h 3724275"/>
              <a:gd name="connsiteX2" fmla="*/ 1905000 w 3438525"/>
              <a:gd name="connsiteY2" fmla="*/ 3724275 h 3724275"/>
              <a:gd name="connsiteX3" fmla="*/ 3438525 w 3438525"/>
              <a:gd name="connsiteY3" fmla="*/ 2333625 h 3724275"/>
              <a:gd name="connsiteX4" fmla="*/ 1381125 w 3438525"/>
              <a:gd name="connsiteY4" fmla="*/ 0 h 3724275"/>
              <a:gd name="connsiteX5" fmla="*/ 0 w 3438525"/>
              <a:gd name="connsiteY5" fmla="*/ 1562100 h 3724275"/>
              <a:gd name="connsiteX0" fmla="*/ 0 w 3810000"/>
              <a:gd name="connsiteY0" fmla="*/ 1533525 h 3724275"/>
              <a:gd name="connsiteX1" fmla="*/ 2171700 w 3810000"/>
              <a:gd name="connsiteY1" fmla="*/ 3609975 h 3724275"/>
              <a:gd name="connsiteX2" fmla="*/ 2276475 w 3810000"/>
              <a:gd name="connsiteY2" fmla="*/ 3724275 h 3724275"/>
              <a:gd name="connsiteX3" fmla="*/ 3810000 w 3810000"/>
              <a:gd name="connsiteY3" fmla="*/ 2333625 h 3724275"/>
              <a:gd name="connsiteX4" fmla="*/ 1752600 w 3810000"/>
              <a:gd name="connsiteY4" fmla="*/ 0 h 3724275"/>
              <a:gd name="connsiteX5" fmla="*/ 0 w 3810000"/>
              <a:gd name="connsiteY5" fmla="*/ 1533525 h 3724275"/>
              <a:gd name="connsiteX0" fmla="*/ 0 w 3810000"/>
              <a:gd name="connsiteY0" fmla="*/ 1533525 h 3857625"/>
              <a:gd name="connsiteX1" fmla="*/ 2028825 w 3810000"/>
              <a:gd name="connsiteY1" fmla="*/ 3857625 h 3857625"/>
              <a:gd name="connsiteX2" fmla="*/ 2276475 w 3810000"/>
              <a:gd name="connsiteY2" fmla="*/ 3724275 h 3857625"/>
              <a:gd name="connsiteX3" fmla="*/ 3810000 w 3810000"/>
              <a:gd name="connsiteY3" fmla="*/ 2333625 h 3857625"/>
              <a:gd name="connsiteX4" fmla="*/ 1752600 w 3810000"/>
              <a:gd name="connsiteY4" fmla="*/ 0 h 3857625"/>
              <a:gd name="connsiteX5" fmla="*/ 0 w 3810000"/>
              <a:gd name="connsiteY5" fmla="*/ 1533525 h 3857625"/>
              <a:gd name="connsiteX0" fmla="*/ 0 w 3810000"/>
              <a:gd name="connsiteY0" fmla="*/ 1533525 h 3857625"/>
              <a:gd name="connsiteX1" fmla="*/ 2028825 w 3810000"/>
              <a:gd name="connsiteY1" fmla="*/ 3857625 h 3857625"/>
              <a:gd name="connsiteX2" fmla="*/ 3810000 w 3810000"/>
              <a:gd name="connsiteY2" fmla="*/ 2333625 h 3857625"/>
              <a:gd name="connsiteX3" fmla="*/ 1752600 w 3810000"/>
              <a:gd name="connsiteY3" fmla="*/ 0 h 3857625"/>
              <a:gd name="connsiteX4" fmla="*/ 0 w 3810000"/>
              <a:gd name="connsiteY4" fmla="*/ 1533525 h 3857625"/>
              <a:gd name="connsiteX0" fmla="*/ 0 w 3810000"/>
              <a:gd name="connsiteY0" fmla="*/ 1533525 h 3924300"/>
              <a:gd name="connsiteX1" fmla="*/ 2076450 w 3810000"/>
              <a:gd name="connsiteY1" fmla="*/ 3924300 h 3924300"/>
              <a:gd name="connsiteX2" fmla="*/ 3810000 w 3810000"/>
              <a:gd name="connsiteY2" fmla="*/ 2333625 h 3924300"/>
              <a:gd name="connsiteX3" fmla="*/ 1752600 w 3810000"/>
              <a:gd name="connsiteY3" fmla="*/ 0 h 3924300"/>
              <a:gd name="connsiteX4" fmla="*/ 0 w 3810000"/>
              <a:gd name="connsiteY4" fmla="*/ 1533525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3924300">
                <a:moveTo>
                  <a:pt x="0" y="1533525"/>
                </a:moveTo>
                <a:lnTo>
                  <a:pt x="2076450" y="3924300"/>
                </a:lnTo>
                <a:lnTo>
                  <a:pt x="3810000" y="2333625"/>
                </a:lnTo>
                <a:lnTo>
                  <a:pt x="1752600" y="0"/>
                </a:lnTo>
                <a:lnTo>
                  <a:pt x="0" y="15335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3127065"/>
            <a:ext cx="1080119" cy="108012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44645" y="2888940"/>
            <a:ext cx="1584176" cy="1584176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39493" y="2628953"/>
            <a:ext cx="2160240" cy="210415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ine 204"/>
          <p:cNvSpPr>
            <a:spLocks noChangeShapeType="1"/>
          </p:cNvSpPr>
          <p:nvPr/>
        </p:nvSpPr>
        <p:spPr bwMode="auto">
          <a:xfrm flipH="1" flipV="1">
            <a:off x="1691679" y="1704976"/>
            <a:ext cx="2737779" cy="197605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1068645" y="1408549"/>
            <a:ext cx="757386" cy="281359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27954" tIns="63980" rIns="127954" bIns="63980" anchor="ctr"/>
          <a:lstStyle>
            <a:lvl1pPr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ЕДДС</a:t>
            </a:r>
          </a:p>
        </p:txBody>
      </p:sp>
      <p:sp>
        <p:nvSpPr>
          <p:cNvPr id="3" name="Дуга 2"/>
          <p:cNvSpPr/>
          <p:nvPr/>
        </p:nvSpPr>
        <p:spPr>
          <a:xfrm rot="2627919">
            <a:off x="2274912" y="2923255"/>
            <a:ext cx="703337" cy="726553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2627919">
            <a:off x="1965265" y="2652651"/>
            <a:ext cx="1221507" cy="1372678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755665">
            <a:off x="4013544" y="1403415"/>
            <a:ext cx="703337" cy="726553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490776">
            <a:off x="3704117" y="1066685"/>
            <a:ext cx="1221507" cy="1372678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9021471">
            <a:off x="4291458" y="5224502"/>
            <a:ext cx="703337" cy="726553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8736015">
            <a:off x="4162684" y="4917021"/>
            <a:ext cx="1126902" cy="1338466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3863506">
            <a:off x="5957211" y="3715998"/>
            <a:ext cx="703337" cy="726553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4168860">
            <a:off x="5680968" y="3566243"/>
            <a:ext cx="1212222" cy="1119503"/>
          </a:xfrm>
          <a:prstGeom prst="arc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22" y="3012698"/>
            <a:ext cx="544186" cy="41630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33" y="1568153"/>
            <a:ext cx="549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28" y="5388962"/>
            <a:ext cx="544186" cy="4163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86" y="3854689"/>
            <a:ext cx="544186" cy="4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4" grpId="0" animBg="1"/>
      <p:bldP spid="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1030</Words>
  <Application>Microsoft Office PowerPoint</Application>
  <PresentationFormat>Экран (4:3)</PresentationFormat>
  <Paragraphs>215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 6</dc:creator>
  <cp:lastModifiedBy>Оператор</cp:lastModifiedBy>
  <cp:revision>98</cp:revision>
  <dcterms:created xsi:type="dcterms:W3CDTF">2014-11-28T05:26:38Z</dcterms:created>
  <dcterms:modified xsi:type="dcterms:W3CDTF">2016-02-24T12:45:57Z</dcterms:modified>
</cp:coreProperties>
</file>