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285" r:id="rId4"/>
    <p:sldId id="261" r:id="rId5"/>
    <p:sldId id="279" r:id="rId6"/>
    <p:sldId id="263" r:id="rId7"/>
    <p:sldId id="264" r:id="rId8"/>
    <p:sldId id="286" r:id="rId9"/>
    <p:sldId id="265" r:id="rId10"/>
    <p:sldId id="266" r:id="rId11"/>
    <p:sldId id="270" r:id="rId12"/>
    <p:sldId id="271" r:id="rId13"/>
    <p:sldId id="272" r:id="rId14"/>
    <p:sldId id="273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38085-4920-46C1-97E1-9459A2ACE4F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5A4FB-2C11-4915-84F4-12B1C8D98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86BEC-16C1-47CB-A736-9DBDCAF539E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FFD217D-208B-4662-A3F0-889AEF18DF71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4A17E14-8492-4D45-B5CB-3ADA76BB2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42875"/>
            <a:ext cx="9144000" cy="71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85750"/>
            <a:ext cx="9144000" cy="71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214313"/>
            <a:ext cx="9144000" cy="7143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643688"/>
            <a:ext cx="9144000" cy="714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6572250"/>
            <a:ext cx="9144000" cy="71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6500813"/>
            <a:ext cx="9144000" cy="714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409" y="71414"/>
            <a:ext cx="1524000" cy="1524000"/>
            <a:chOff x="1968" y="192"/>
            <a:chExt cx="1536" cy="1488"/>
          </a:xfrm>
          <a:effectLst>
            <a:outerShdw blurRad="50800" dist="50800" dir="5400000" algn="ctr" rotWithShape="0">
              <a:srgbClr val="000000"/>
            </a:outerShdw>
          </a:effectLst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968" y="192"/>
              <a:ext cx="1536" cy="1488"/>
              <a:chOff x="3368" y="2194"/>
              <a:chExt cx="4914" cy="4346"/>
            </a:xfrm>
          </p:grpSpPr>
          <p:sp>
            <p:nvSpPr>
              <p:cNvPr id="27" name="AutoShape 4"/>
              <p:cNvSpPr>
                <a:spLocks noChangeArrowheads="1"/>
              </p:cNvSpPr>
              <p:nvPr/>
            </p:nvSpPr>
            <p:spPr bwMode="auto">
              <a:xfrm rot="-2670806">
                <a:off x="4070" y="2618"/>
                <a:ext cx="3510" cy="3392"/>
              </a:xfrm>
              <a:prstGeom prst="star4">
                <a:avLst>
                  <a:gd name="adj" fmla="val 13472"/>
                </a:avLst>
              </a:prstGeom>
              <a:gradFill rotWithShape="0">
                <a:gsLst>
                  <a:gs pos="0">
                    <a:srgbClr val="3366FF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8" name="AutoShape 5"/>
              <p:cNvSpPr>
                <a:spLocks noChangeArrowheads="1"/>
              </p:cNvSpPr>
              <p:nvPr/>
            </p:nvSpPr>
            <p:spPr bwMode="auto">
              <a:xfrm>
                <a:off x="3368" y="2194"/>
                <a:ext cx="4914" cy="4346"/>
              </a:xfrm>
              <a:prstGeom prst="star4">
                <a:avLst>
                  <a:gd name="adj" fmla="val 13472"/>
                </a:avLst>
              </a:prstGeom>
              <a:gradFill rotWithShape="0">
                <a:gsLst>
                  <a:gs pos="0">
                    <a:srgbClr val="3366FF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  <a:latin typeface="Times New Roman" pitchFamily="18" charset="0"/>
                  <a:cs typeface="+mn-cs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496" y="672"/>
              <a:ext cx="480" cy="480"/>
              <a:chOff x="8828" y="3254"/>
              <a:chExt cx="780" cy="742"/>
            </a:xfrm>
          </p:grpSpPr>
          <p:sp>
            <p:nvSpPr>
              <p:cNvPr id="25" name="Oval 7"/>
              <p:cNvSpPr>
                <a:spLocks noChangeArrowheads="1"/>
              </p:cNvSpPr>
              <p:nvPr/>
            </p:nvSpPr>
            <p:spPr bwMode="auto">
              <a:xfrm>
                <a:off x="8828" y="3254"/>
                <a:ext cx="780" cy="742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6" name="AutoShape 8"/>
              <p:cNvSpPr>
                <a:spLocks noChangeArrowheads="1"/>
              </p:cNvSpPr>
              <p:nvPr/>
            </p:nvSpPr>
            <p:spPr bwMode="auto">
              <a:xfrm>
                <a:off x="8906" y="3254"/>
                <a:ext cx="624" cy="592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75785" name="Прямоугольник 29"/>
          <p:cNvSpPr>
            <a:spLocks noChangeArrowheads="1"/>
          </p:cNvSpPr>
          <p:nvPr/>
        </p:nvSpPr>
        <p:spPr bwMode="auto">
          <a:xfrm>
            <a:off x="1643063" y="571500"/>
            <a:ext cx="7215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+mn-cs"/>
              </a:rPr>
              <a:t>Министерство по делам гражданской обороны и чрезвычайным ситуациям Республики Татарстан</a:t>
            </a: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323850" y="2565400"/>
            <a:ext cx="83518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+mn-cs"/>
              </a:rPr>
              <a:t>«Формирование страхового фонда документации на объектах повышенного риска и объектах систем жизнеобеспечения населения»</a:t>
            </a:r>
          </a:p>
          <a:p>
            <a:pPr algn="ctr">
              <a:defRPr/>
            </a:pP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3492500" y="5949950"/>
            <a:ext cx="14542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D83B0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+mn-cs"/>
              </a:rPr>
              <a:t>КАЗАНЬ</a:t>
            </a:r>
            <a:endParaRPr lang="ru-RU" sz="2400" b="1" dirty="0">
              <a:solidFill>
                <a:srgbClr val="D83B0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20492" name="Text Box 223"/>
          <p:cNvSpPr txBox="1">
            <a:spLocks noChangeArrowheads="1"/>
          </p:cNvSpPr>
          <p:nvPr/>
        </p:nvSpPr>
        <p:spPr bwMode="auto">
          <a:xfrm>
            <a:off x="8013700" y="0"/>
            <a:ext cx="11064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ru-RU" sz="1200" b="1" dirty="0">
                <a:solidFill>
                  <a:srgbClr val="FFFF00"/>
                </a:solidFill>
                <a:latin typeface="Times New Roman" pitchFamily="18" charset="0"/>
              </a:rPr>
              <a:t>Слайд № 1</a:t>
            </a:r>
            <a:endParaRPr lang="ru-RU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68144" y="764704"/>
            <a:ext cx="3096344" cy="53285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FFFF00"/>
                </a:solidFill>
                <a:latin typeface="Cambria" pitchFamily="18" charset="0"/>
              </a:rPr>
              <a:t>К документам, необходимым для создания ТСФД относятся:</a:t>
            </a:r>
          </a:p>
          <a:p>
            <a:pPr algn="ctr">
              <a:buNone/>
            </a:pPr>
            <a:endParaRPr lang="ru-RU" sz="2800" dirty="0" smtClean="0">
              <a:solidFill>
                <a:srgbClr val="FFFF00"/>
              </a:solidFill>
              <a:latin typeface="Cambria" pitchFamily="18" charset="0"/>
            </a:endParaRPr>
          </a:p>
          <a:p>
            <a:pPr lvl="0" algn="ctr">
              <a:buFont typeface="Wingdings" pitchFamily="2" charset="2"/>
              <a:buChar char="ü"/>
            </a:pPr>
            <a:r>
              <a:rPr lang="ru-RU" sz="2800" dirty="0" smtClean="0"/>
              <a:t>планы территории объекта, схемы или планы местности;</a:t>
            </a:r>
          </a:p>
          <a:p>
            <a:pPr algn="ctr">
              <a:buNone/>
            </a:pPr>
            <a:endParaRPr lang="ru-RU" sz="2800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37889" name="Picture 1" descr="F:\1 СК ЗИЛАНТ 1\Планы территории объекта схемы или планы местности\Ситуационный план А4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83966"/>
            <a:ext cx="5619024" cy="77419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260648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СК «ЗИЛАНТ», г. Казань, ул.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Мавлютова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, 17в.</a:t>
            </a:r>
          </a:p>
          <a:p>
            <a:pPr algn="ctr"/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 Box 223"/>
          <p:cNvSpPr txBox="1">
            <a:spLocks noChangeArrowheads="1"/>
          </p:cNvSpPr>
          <p:nvPr/>
        </p:nvSpPr>
        <p:spPr bwMode="auto">
          <a:xfrm>
            <a:off x="8013700" y="0"/>
            <a:ext cx="11064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</a:rPr>
              <a:t>Слайд №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</a:rPr>
              <a:t>10</a:t>
            </a:r>
            <a:endParaRPr lang="ru-RU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216"/>
            <a:ext cx="8003232" cy="1080120"/>
          </a:xfrm>
        </p:spPr>
        <p:txBody>
          <a:bodyPr>
            <a:normAutofit fontScale="85000" lnSpcReduction="20000"/>
          </a:bodyPr>
          <a:lstStyle/>
          <a:p>
            <a:pPr lvl="0" algn="ctr">
              <a:buFont typeface="Wingdings" pitchFamily="2" charset="2"/>
              <a:buChar char="ü"/>
            </a:pPr>
            <a:r>
              <a:rPr lang="ru-RU" dirty="0" smtClean="0"/>
              <a:t>документы по вопросам эвакуации, обеспечения безопасности персонала и населения;</a:t>
            </a:r>
          </a:p>
          <a:p>
            <a:endParaRPr lang="ru-RU" dirty="0"/>
          </a:p>
        </p:txBody>
      </p:sp>
      <p:pic>
        <p:nvPicPr>
          <p:cNvPr id="36866" name="Picture 2" descr="F:\1 СК ЗИЛАНТ 1\Документы по вопросам эвакуации обеспечения безопасности персонала и населения\План эвакуации из 1 этажа А4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6840760" cy="4868667"/>
          </a:xfrm>
          <a:prstGeom prst="rect">
            <a:avLst/>
          </a:prstGeom>
          <a:noFill/>
        </p:spPr>
      </p:pic>
      <p:sp>
        <p:nvSpPr>
          <p:cNvPr id="4" name="Text Box 223"/>
          <p:cNvSpPr txBox="1">
            <a:spLocks noChangeArrowheads="1"/>
          </p:cNvSpPr>
          <p:nvPr/>
        </p:nvSpPr>
        <p:spPr bwMode="auto">
          <a:xfrm>
            <a:off x="8013700" y="0"/>
            <a:ext cx="11064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</a:rPr>
              <a:t>Слайд №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</a:rPr>
              <a:t>11</a:t>
            </a:r>
            <a:endParaRPr lang="ru-RU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357298"/>
            <a:ext cx="6181716" cy="4525963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Calibri" pitchFamily="34" charset="0"/>
              </a:rPr>
              <a:t>схемы </a:t>
            </a:r>
            <a:r>
              <a:rPr lang="ru-RU" dirty="0" err="1" smtClean="0">
                <a:latin typeface="Calibri" pitchFamily="34" charset="0"/>
              </a:rPr>
              <a:t>газо</a:t>
            </a:r>
            <a:r>
              <a:rPr lang="ru-RU" dirty="0" smtClean="0">
                <a:latin typeface="Calibri" pitchFamily="34" charset="0"/>
              </a:rPr>
              <a:t>-, </a:t>
            </a:r>
            <a:r>
              <a:rPr lang="ru-RU" dirty="0" err="1" smtClean="0">
                <a:latin typeface="Calibri" pitchFamily="34" charset="0"/>
              </a:rPr>
              <a:t>водо</a:t>
            </a:r>
            <a:r>
              <a:rPr lang="ru-RU" dirty="0" smtClean="0">
                <a:latin typeface="Calibri" pitchFamily="34" charset="0"/>
              </a:rPr>
              <a:t>-, тепло- и энергоснабжения;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Calibri" pitchFamily="34" charset="0"/>
              </a:rPr>
              <a:t>нормативные документы;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Calibri" pitchFamily="34" charset="0"/>
              </a:rPr>
              <a:t>проектная документация;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Calibri" pitchFamily="34" charset="0"/>
              </a:rPr>
              <a:t>конструкторская документация;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Calibri" pitchFamily="34" charset="0"/>
              </a:rPr>
              <a:t>технологическая документация;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Calibri" pitchFamily="34" charset="0"/>
              </a:rPr>
              <a:t>иные документы.</a:t>
            </a:r>
          </a:p>
          <a:p>
            <a:endParaRPr lang="ru-RU" dirty="0"/>
          </a:p>
        </p:txBody>
      </p:sp>
      <p:sp>
        <p:nvSpPr>
          <p:cNvPr id="4" name="Text Box 223"/>
          <p:cNvSpPr txBox="1">
            <a:spLocks noChangeArrowheads="1"/>
          </p:cNvSpPr>
          <p:nvPr/>
        </p:nvSpPr>
        <p:spPr bwMode="auto">
          <a:xfrm>
            <a:off x="8013700" y="0"/>
            <a:ext cx="11064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</a:rPr>
              <a:t>Слайд №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</a:rPr>
              <a:t>12</a:t>
            </a:r>
            <a:endParaRPr lang="ru-RU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72816"/>
            <a:ext cx="7467600" cy="237626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itchFamily="18" charset="0"/>
              </a:rPr>
              <a:t>Спасибо за внимание!</a:t>
            </a:r>
            <a:endParaRPr lang="ru-RU" sz="6000" dirty="0">
              <a:solidFill>
                <a:schemeClr val="accent1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332656"/>
            <a:ext cx="4427984" cy="61926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9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Единый российский страховой фонд документации (далее – российский фонд)</a:t>
            </a:r>
            <a:r>
              <a:rPr lang="ru-RU" sz="1900" dirty="0" smtClean="0">
                <a:latin typeface="Calibri" pitchFamily="34" charset="0"/>
              </a:rPr>
              <a:t> – это находящаяся в государственной собственности совокупность упорядоченных и надежно хранимых массивов конструкторской, технологической, проектной, нормативной, научной историко-культурной и другой документации, зафиксированной на микрофильмах и других компактных носителях информации и необходимой для обеспечения устойчивого функционирования экономики Российской Федерации и сохранения ее национального научного, культурного и исторического наследия в условиях военного времени и чрезвычайных ситуаций.</a:t>
            </a:r>
            <a:endParaRPr lang="ru-RU" sz="19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122" name="Picture 2" descr="http://www.gosthelp.ru/gost/Catalog/Data/58/5897/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208524" cy="5959424"/>
          </a:xfrm>
          <a:prstGeom prst="rect">
            <a:avLst/>
          </a:prstGeom>
          <a:noFill/>
        </p:spPr>
      </p:pic>
      <p:sp>
        <p:nvSpPr>
          <p:cNvPr id="4" name="Text Box 223"/>
          <p:cNvSpPr txBox="1">
            <a:spLocks noChangeArrowheads="1"/>
          </p:cNvSpPr>
          <p:nvPr/>
        </p:nvSpPr>
        <p:spPr bwMode="auto">
          <a:xfrm>
            <a:off x="8013700" y="0"/>
            <a:ext cx="11064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ru-RU" sz="1200" b="1" dirty="0">
                <a:solidFill>
                  <a:srgbClr val="FFFF00"/>
                </a:solidFill>
                <a:latin typeface="Times New Roman" pitchFamily="18" charset="0"/>
              </a:rPr>
              <a:t>Слайд № </a:t>
            </a:r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</a:rPr>
              <a:t>2</a:t>
            </a:r>
            <a:endParaRPr lang="ru-RU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7715200" cy="568863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Calibri" pitchFamily="34" charset="0"/>
              </a:rPr>
              <a:t>	</a:t>
            </a:r>
            <a:r>
              <a:rPr lang="ru-RU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Исходя из назначения российский фонд создается в составе:</a:t>
            </a:r>
            <a:endParaRPr lang="ru-RU" dirty="0" smtClean="0">
              <a:solidFill>
                <a:schemeClr val="accent1">
                  <a:lumMod val="40000"/>
                  <a:lumOff val="60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Calibri" pitchFamily="34" charset="0"/>
              </a:rPr>
              <a:t>страхового фонда документации для организации производства военной и другой продукции, включенной в мобилизационные планы;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Calibri" pitchFamily="34" charset="0"/>
              </a:rPr>
              <a:t>страхового фонда документации для восстановления объектов систем жизнеобеспечения населения и объектов, являющихся национальным достоянием;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Calibri" pitchFamily="34" charset="0"/>
              </a:rPr>
              <a:t>страхового фонда документации для сохранения документации, являющейся национальным научным, культурным и историческим наследием;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страхового фонда документации для проведения аварийно-спасательных и аварийно-восстановительных работ при ликвидации чрезвычайных ситуаций (СФД-ЧС).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 Box 223"/>
          <p:cNvSpPr txBox="1">
            <a:spLocks noChangeArrowheads="1"/>
          </p:cNvSpPr>
          <p:nvPr/>
        </p:nvSpPr>
        <p:spPr bwMode="auto">
          <a:xfrm>
            <a:off x="8013700" y="0"/>
            <a:ext cx="11064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ru-RU" sz="1200" b="1" dirty="0">
                <a:solidFill>
                  <a:srgbClr val="FFFF00"/>
                </a:solidFill>
                <a:latin typeface="Times New Roman" pitchFamily="18" charset="0"/>
              </a:rPr>
              <a:t>Слайд № </a:t>
            </a:r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</a:rPr>
              <a:t>3</a:t>
            </a:r>
            <a:endParaRPr lang="ru-RU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620688"/>
            <a:ext cx="4608512" cy="1080120"/>
          </a:xfrm>
          <a:solidFill>
            <a:schemeClr val="accent5">
              <a:lumMod val="50000"/>
            </a:schemeClr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u="sng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pitchFamily="18" charset="0"/>
              </a:rPr>
              <a:t>Единый российский страховой фонд</a:t>
            </a:r>
            <a:endParaRPr lang="ru-RU" u="sng" dirty="0">
              <a:solidFill>
                <a:schemeClr val="bg2">
                  <a:lumMod val="20000"/>
                  <a:lumOff val="8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636912"/>
            <a:ext cx="3240360" cy="187220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mbria" pitchFamily="18" charset="0"/>
              </a:rPr>
              <a:t>Федеральный страховой фонд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2636912"/>
            <a:ext cx="3600400" cy="187220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mbria" pitchFamily="18" charset="0"/>
              </a:rPr>
              <a:t>Территориальные страховые фонды документации субъектов Российской Федерации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699792" y="1772816"/>
            <a:ext cx="57606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24128" y="1772816"/>
            <a:ext cx="57606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653136"/>
            <a:ext cx="396044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ambria" pitchFamily="18" charset="0"/>
              </a:rPr>
              <a:t>создается федеральными органами исполнительной власти и входящими в сферу их деятельности предприятиями и организациями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4653136"/>
            <a:ext cx="4104456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ambria" pitchFamily="18" charset="0"/>
              </a:rPr>
              <a:t>создаются органами исполнительной власти субъектов РФ и находящимися в их ведении предприятиями и организациями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10" name="Text Box 223"/>
          <p:cNvSpPr txBox="1">
            <a:spLocks noChangeArrowheads="1"/>
          </p:cNvSpPr>
          <p:nvPr/>
        </p:nvSpPr>
        <p:spPr bwMode="auto">
          <a:xfrm>
            <a:off x="8013700" y="0"/>
            <a:ext cx="11064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ru-RU" sz="1200" b="1" dirty="0">
                <a:solidFill>
                  <a:srgbClr val="FFFF00"/>
                </a:solidFill>
                <a:latin typeface="Times New Roman" pitchFamily="18" charset="0"/>
              </a:rPr>
              <a:t>Слайд № </a:t>
            </a:r>
            <a:r>
              <a:rPr lang="ru-RU" sz="1200" b="1" dirty="0" smtClean="0">
                <a:solidFill>
                  <a:srgbClr val="FFFF00"/>
                </a:solidFill>
                <a:latin typeface="Times New Roman" pitchFamily="18" charset="0"/>
              </a:rPr>
              <a:t>4</a:t>
            </a:r>
            <a:endParaRPr lang="ru-RU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Безымянный.png"/>
          <p:cNvPicPr>
            <a:picLocks noChangeAspect="1" noChangeArrowheads="1"/>
          </p:cNvPicPr>
          <p:nvPr/>
        </p:nvPicPr>
        <p:blipFill>
          <a:blip r:embed="rId2" cstate="print">
            <a:lum contrast="-26000"/>
          </a:blip>
          <a:srcRect/>
          <a:stretch>
            <a:fillRect/>
          </a:stretch>
        </p:blipFill>
        <p:spPr bwMode="auto">
          <a:xfrm>
            <a:off x="-1" y="0"/>
            <a:ext cx="9144003" cy="6858000"/>
          </a:xfrm>
          <a:prstGeom prst="rect">
            <a:avLst/>
          </a:prstGeom>
          <a:noFill/>
        </p:spPr>
      </p:pic>
      <p:sp>
        <p:nvSpPr>
          <p:cNvPr id="3" name="Text Box 223"/>
          <p:cNvSpPr txBox="1">
            <a:spLocks noChangeArrowheads="1"/>
          </p:cNvSpPr>
          <p:nvPr/>
        </p:nvSpPr>
        <p:spPr bwMode="auto">
          <a:xfrm>
            <a:off x="8013700" y="0"/>
            <a:ext cx="11064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</a:rPr>
              <a:t>Слайд №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</a:rPr>
              <a:t>5</a:t>
            </a:r>
            <a:endParaRPr lang="ru-RU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3"/>
          <p:cNvSpPr txBox="1">
            <a:spLocks noChangeArrowheads="1"/>
          </p:cNvSpPr>
          <p:nvPr/>
        </p:nvSpPr>
        <p:spPr bwMode="auto">
          <a:xfrm>
            <a:off x="8013700" y="0"/>
            <a:ext cx="11064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</a:rPr>
              <a:t>Слайд №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</a:rPr>
              <a:t>6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72475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1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5290914"/>
          </a:xfrm>
          <a:prstGeom prst="rect">
            <a:avLst/>
          </a:prstGeom>
          <a:noFill/>
        </p:spPr>
      </p:pic>
      <p:sp>
        <p:nvSpPr>
          <p:cNvPr id="3" name="Text Box 223"/>
          <p:cNvSpPr txBox="1">
            <a:spLocks noChangeArrowheads="1"/>
          </p:cNvSpPr>
          <p:nvPr/>
        </p:nvSpPr>
        <p:spPr bwMode="auto">
          <a:xfrm>
            <a:off x="8013700" y="0"/>
            <a:ext cx="11064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</a:rPr>
              <a:t>Слайд №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</a:rPr>
              <a:t>7</a:t>
            </a:r>
            <a:endParaRPr lang="ru-RU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043608" y="188640"/>
            <a:ext cx="7488832" cy="936104"/>
          </a:xfrm>
          <a:prstGeom prst="rect">
            <a:avLst/>
          </a:prstGeom>
          <a:solidFill>
            <a:srgbClr val="FFFFFF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ГБУ «Служба экстренных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вызовов 112»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C:\Users\1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535363" cy="1543050"/>
          </a:xfrm>
          <a:prstGeom prst="rect">
            <a:avLst/>
          </a:prstGeom>
          <a:noFill/>
        </p:spPr>
      </p:pic>
      <p:pic>
        <p:nvPicPr>
          <p:cNvPr id="1033" name="Picture 9" descr="C:\Users\1\Desktop\оне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1762125" cy="1190625"/>
          </a:xfrm>
          <a:prstGeom prst="rect">
            <a:avLst/>
          </a:prstGeom>
          <a:noFill/>
        </p:spPr>
      </p:pic>
      <p:pic>
        <p:nvPicPr>
          <p:cNvPr id="1034" name="Picture 10" descr="C:\Users\1\Desktop\рор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56992"/>
            <a:ext cx="2011363" cy="1381125"/>
          </a:xfrm>
          <a:prstGeom prst="rect">
            <a:avLst/>
          </a:prstGeom>
          <a:noFill/>
        </p:spPr>
      </p:pic>
      <p:pic>
        <p:nvPicPr>
          <p:cNvPr id="1035" name="Picture 11" descr="C:\Users\1\Desktop\енгнг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077072"/>
            <a:ext cx="2088232" cy="2054130"/>
          </a:xfrm>
          <a:prstGeom prst="rect">
            <a:avLst/>
          </a:prstGeom>
          <a:noFill/>
        </p:spPr>
      </p:pic>
      <p:pic>
        <p:nvPicPr>
          <p:cNvPr id="1036" name="Picture 12" descr="C:\Users\1\Desktop\Безымянный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4221088"/>
            <a:ext cx="1855486" cy="1392560"/>
          </a:xfrm>
          <a:prstGeom prst="rect">
            <a:avLst/>
          </a:prstGeom>
          <a:noFill/>
        </p:spPr>
      </p:pic>
      <p:pic>
        <p:nvPicPr>
          <p:cNvPr id="1037" name="Picture 13" descr="C:\Users\1\Desktop\сертификат 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933056"/>
            <a:ext cx="1471018" cy="202433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11560" y="299695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Документы в бумажном или электронном виде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788024" y="2852936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Сканирование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516216" y="4797152"/>
            <a:ext cx="262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Обработка по требования ГОСТ 13.1.002-80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563888" y="6165304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Занесение в архив (хранение)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79512" y="602128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Выдача владельцу документации в электронном виде и свидетельства</a:t>
            </a:r>
            <a:endParaRPr lang="ru-RU" sz="1400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4067944" y="2060848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2994830">
            <a:off x="6589868" y="2659908"/>
            <a:ext cx="116886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8970005">
            <a:off x="6052788" y="4382289"/>
            <a:ext cx="7333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0800000">
            <a:off x="3203848" y="4653136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 Box 223"/>
          <p:cNvSpPr txBox="1">
            <a:spLocks noChangeArrowheads="1"/>
          </p:cNvSpPr>
          <p:nvPr/>
        </p:nvSpPr>
        <p:spPr bwMode="auto">
          <a:xfrm>
            <a:off x="8013700" y="0"/>
            <a:ext cx="11064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</a:rPr>
              <a:t>Слайд №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</a:rPr>
              <a:t>8</a:t>
            </a:r>
            <a:endParaRPr lang="ru-RU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:\Users\1\Desktop\сертификат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0042"/>
            <a:ext cx="4429156" cy="609516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24128" y="1412776"/>
            <a:ext cx="3024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</a:rPr>
              <a:t>Выполнение работ осуществляется в течение 30 рабочих дней, после чего документация возвращается владельцу с выдачей электронной копии СФД и свидетельства, действующего до следующей реконструкции.</a:t>
            </a:r>
            <a:endParaRPr lang="ru-RU" sz="2400" dirty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ext Box 223"/>
          <p:cNvSpPr txBox="1">
            <a:spLocks noChangeArrowheads="1"/>
          </p:cNvSpPr>
          <p:nvPr/>
        </p:nvSpPr>
        <p:spPr bwMode="auto">
          <a:xfrm>
            <a:off x="8013700" y="0"/>
            <a:ext cx="11064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</a:rPr>
              <a:t>Слайд №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</a:rPr>
              <a:t>9</a:t>
            </a:r>
            <a:endParaRPr lang="ru-RU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хниче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612</TotalTime>
  <Words>308</Words>
  <Application>Microsoft Office PowerPoint</Application>
  <PresentationFormat>Экран (4:3)</PresentationFormat>
  <Paragraphs>46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Техническая</vt:lpstr>
      <vt:lpstr>Тема Office</vt:lpstr>
      <vt:lpstr>1_Техническая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альберт</cp:lastModifiedBy>
  <cp:revision>91</cp:revision>
  <dcterms:created xsi:type="dcterms:W3CDTF">2014-07-24T14:34:33Z</dcterms:created>
  <dcterms:modified xsi:type="dcterms:W3CDTF">2016-03-17T06:50:56Z</dcterms:modified>
</cp:coreProperties>
</file>